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54" d="100"/>
          <a:sy n="54" d="100"/>
        </p:scale>
        <p:origin x="1668" y="84"/>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6/14/2024</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27000"/>
              </a:lnSpc>
            </a:pPr>
            <a:r>
              <a:rPr lang="en-GB" sz="1400" b="1" dirty="0">
                <a:solidFill>
                  <a:srgbClr val="0057A8"/>
                </a:solidFill>
                <a:latin typeface="Helvetica" panose="020B0604020202020204" pitchFamily="34" charset="0"/>
                <a:ea typeface="Times New Roman" panose="02020603050405020304" pitchFamily="18" charset="0"/>
              </a:rPr>
              <a:t>A Two Bedroom Retirement Apartment Located On The First Floor Of A Most Favoured Retirement Development Close To Local Bus Routes, Shops And Supermarkets</a:t>
            </a:r>
            <a:endParaRPr lang="en-GB" sz="1400" dirty="0">
              <a:effectLst/>
              <a:latin typeface="Times New Roman" panose="02020603050405020304" pitchFamily="18" charset="0"/>
              <a:ea typeface="Times New Roman" panose="02020603050405020304" pitchFamily="18" charset="0"/>
            </a:endParaRPr>
          </a:p>
          <a:p>
            <a:pPr algn="ctr">
              <a:lnSpc>
                <a:spcPct val="127000"/>
              </a:lnSpc>
            </a:pPr>
            <a:endParaRPr lang="en-GB" sz="500" dirty="0">
              <a:solidFill>
                <a:srgbClr val="0057A8"/>
              </a:solidFill>
              <a:latin typeface="Helvetica" pitchFamily="2" charset="0"/>
              <a:ea typeface="Times New Roman" panose="02020603050405020304" pitchFamily="18" charset="0"/>
              <a:cs typeface="HelveticaNeueLT-Roman"/>
            </a:endParaRPr>
          </a:p>
          <a:p>
            <a:pPr algn="ctr">
              <a:lnSpc>
                <a:spcPct val="127000"/>
              </a:lnSpc>
            </a:pPr>
            <a:r>
              <a:rPr lang="en-GB" sz="1200" dirty="0">
                <a:solidFill>
                  <a:srgbClr val="000000"/>
                </a:solidFill>
                <a:latin typeface="Helvetica" panose="020B0604020202020204" pitchFamily="34" charset="0"/>
                <a:ea typeface="Times New Roman" panose="02020603050405020304" pitchFamily="18" charset="0"/>
                <a:cs typeface="HelveticaNeueLT-Roman"/>
              </a:rPr>
              <a:t>First Floor Retirement Apartment </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Dual Aspect Lounge/Dining Room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latin typeface="Helvetica" panose="020B0604020202020204" pitchFamily="34" charset="0"/>
                <a:ea typeface="Times New Roman" panose="02020603050405020304" pitchFamily="18" charset="0"/>
                <a:cs typeface="HelveticaNeueLT-Roman"/>
              </a:rPr>
              <a:t>Fitted Kitchen With Integrated Appliances</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a:t>
            </a:r>
            <a:r>
              <a:rPr lang="en-GB" sz="1200" dirty="0">
                <a:solidFill>
                  <a:srgbClr val="000000"/>
                </a:solidFill>
                <a:latin typeface="Helvetica" panose="020B0604020202020204" pitchFamily="34" charset="0"/>
                <a:ea typeface="Times New Roman" panose="02020603050405020304" pitchFamily="18" charset="0"/>
                <a:cs typeface="HelveticaNeueLT-Roman"/>
              </a:rPr>
              <a:t>Two Bedrooms</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a:t>
            </a:r>
          </a:p>
          <a:p>
            <a:pPr algn="ctr">
              <a:lnSpc>
                <a:spcPct val="127000"/>
              </a:lnSpc>
            </a:pPr>
            <a:r>
              <a:rPr lang="en-GB" sz="1200" dirty="0">
                <a:solidFill>
                  <a:srgbClr val="000000"/>
                </a:solidFill>
                <a:latin typeface="Helvetica" panose="020B0604020202020204" pitchFamily="34" charset="0"/>
                <a:ea typeface="Times New Roman" panose="02020603050405020304" pitchFamily="18" charset="0"/>
                <a:cs typeface="HelveticaNeueLT-Roman"/>
              </a:rPr>
              <a:t>Spacious Bathroom With Bath And Separate Shower Cubicle</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Secure Gated Parking Area • Development Manager And Care Line Support • </a:t>
            </a:r>
            <a:endParaRPr lang="en-GB" sz="1200" dirty="0">
              <a:effectLst/>
              <a:latin typeface="Times New Roman" panose="02020603050405020304" pitchFamily="18" charset="0"/>
              <a:ea typeface="Times New Roman" panose="02020603050405020304" pitchFamily="18" charset="0"/>
            </a:endParaRPr>
          </a:p>
          <a:p>
            <a:pPr algn="ctr">
              <a:lnSpc>
                <a:spcPct val="127000"/>
              </a:lnSpc>
            </a:pPr>
            <a:r>
              <a:rPr lang="en-GB" sz="1200" dirty="0">
                <a:solidFill>
                  <a:srgbClr val="000000"/>
                </a:solidFill>
                <a:effectLst/>
                <a:latin typeface="Helvetica" panose="020B0604020202020204" pitchFamily="34" charset="0"/>
                <a:ea typeface="Times New Roman" panose="02020603050405020304" pitchFamily="18" charset="0"/>
                <a:cs typeface="HelveticaNeueLT-Roman"/>
              </a:rPr>
              <a:t>Delightful Well Tendered Communal Grounds  • </a:t>
            </a:r>
            <a:r>
              <a:rPr lang="en-GB" sz="1200" dirty="0">
                <a:solidFill>
                  <a:srgbClr val="000000"/>
                </a:solidFill>
                <a:latin typeface="Helvetica" panose="020B0604020202020204" pitchFamily="34" charset="0"/>
                <a:ea typeface="Times New Roman" panose="02020603050405020304" pitchFamily="18" charset="0"/>
                <a:cs typeface="HelveticaNeueLT-Roman"/>
              </a:rPr>
              <a:t>125 Year Lease From 2008</a:t>
            </a:r>
            <a:r>
              <a:rPr lang="en-GB" sz="1200" dirty="0">
                <a:solidFill>
                  <a:srgbClr val="000000"/>
                </a:solidFill>
                <a:effectLst/>
                <a:latin typeface="Helvetica" panose="020B0604020202020204" pitchFamily="34" charset="0"/>
                <a:ea typeface="Times New Roman" panose="02020603050405020304" pitchFamily="18" charset="0"/>
                <a:cs typeface="HelveticaNeueLT-Roman"/>
              </a:rPr>
              <a:t> •</a:t>
            </a:r>
            <a:endParaRPr lang="en-GB" sz="1200" dirty="0">
              <a:effectLst/>
              <a:latin typeface="Times New Roman" panose="02020603050405020304" pitchFamily="18" charset="0"/>
              <a:ea typeface="Times New Roman" panose="02020603050405020304" pitchFamily="18" charset="0"/>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804911"/>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PRICE	</a:t>
            </a:r>
            <a:r>
              <a:rPr lang="en-GB" sz="1900" dirty="0">
                <a:solidFill>
                  <a:srgbClr val="000000"/>
                </a:solidFill>
                <a:effectLst/>
                <a:latin typeface="HelveticaNeueLT-Roman"/>
                <a:ea typeface="Times New Roman" panose="02020603050405020304" pitchFamily="18" charset="0"/>
                <a:cs typeface="HelveticaNeueLT-Roman"/>
              </a:rPr>
              <a:t>£165,000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effectLst/>
                <a:latin typeface="HelveticaNeueLT-Roman"/>
                <a:ea typeface="Times New Roman" panose="02020603050405020304" pitchFamily="18" charset="0"/>
                <a:cs typeface="HelveticaNeueLT-Roman"/>
              </a:rPr>
              <a:t>Leasehold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dirty="0">
                <a:solidFill>
                  <a:srgbClr val="FFFFFF"/>
                </a:solidFill>
                <a:latin typeface="HelveticaNeueLT-Medium"/>
                <a:ea typeface="Times New Roman" panose="02020603050405020304" pitchFamily="18" charset="0"/>
              </a:rPr>
              <a:t>34 Pegasus Court, Salterton Road, Exmouth, EX8 2NN</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4" name="Picture 3" descr="A picture containing road, building, outdoor, sky&#10;&#10;Description automatically generated">
            <a:extLst>
              <a:ext uri="{FF2B5EF4-FFF2-40B4-BE49-F238E27FC236}">
                <a16:creationId xmlns:a16="http://schemas.microsoft.com/office/drawing/2014/main" id="{0B268421-C3DE-32E6-9683-B3D5CCCA4D05}"/>
              </a:ext>
            </a:extLst>
          </p:cNvPr>
          <p:cNvPicPr>
            <a:picLocks noChangeAspect="1"/>
          </p:cNvPicPr>
          <p:nvPr/>
        </p:nvPicPr>
        <p:blipFill>
          <a:blip r:embed="rId4"/>
          <a:stretch>
            <a:fillRect/>
          </a:stretch>
        </p:blipFill>
        <p:spPr>
          <a:xfrm>
            <a:off x="8134342" y="2630081"/>
            <a:ext cx="6361759" cy="4457284"/>
          </a:xfrm>
          <a:prstGeom prst="rect">
            <a:avLst/>
          </a:prstGeom>
        </p:spPr>
      </p:pic>
      <p:pic>
        <p:nvPicPr>
          <p:cNvPr id="14" name="Picture 13" descr="A kitchen with wooden cabinets&#10;&#10;Description automatically generated">
            <a:extLst>
              <a:ext uri="{FF2B5EF4-FFF2-40B4-BE49-F238E27FC236}">
                <a16:creationId xmlns:a16="http://schemas.microsoft.com/office/drawing/2014/main" id="{0D008439-63A8-0B3D-5A17-CFD37AA697AE}"/>
              </a:ext>
            </a:extLst>
          </p:cNvPr>
          <p:cNvPicPr>
            <a:picLocks noChangeAspect="1"/>
          </p:cNvPicPr>
          <p:nvPr/>
        </p:nvPicPr>
        <p:blipFill>
          <a:blip r:embed="rId5"/>
          <a:stretch>
            <a:fillRect/>
          </a:stretch>
        </p:blipFill>
        <p:spPr>
          <a:xfrm>
            <a:off x="3898918" y="645042"/>
            <a:ext cx="3161457" cy="2366764"/>
          </a:xfrm>
          <a:prstGeom prst="rect">
            <a:avLst/>
          </a:prstGeom>
        </p:spPr>
      </p:pic>
      <p:pic>
        <p:nvPicPr>
          <p:cNvPr id="18" name="Picture 17" descr="A bedroom with two beds&#10;&#10;Description automatically generated with medium confidence">
            <a:extLst>
              <a:ext uri="{FF2B5EF4-FFF2-40B4-BE49-F238E27FC236}">
                <a16:creationId xmlns:a16="http://schemas.microsoft.com/office/drawing/2014/main" id="{0619416C-314B-4BB4-3245-62481AF1493A}"/>
              </a:ext>
            </a:extLst>
          </p:cNvPr>
          <p:cNvPicPr>
            <a:picLocks noChangeAspect="1"/>
          </p:cNvPicPr>
          <p:nvPr/>
        </p:nvPicPr>
        <p:blipFill>
          <a:blip r:embed="rId6"/>
          <a:stretch>
            <a:fillRect/>
          </a:stretch>
        </p:blipFill>
        <p:spPr>
          <a:xfrm>
            <a:off x="568276" y="3189197"/>
            <a:ext cx="3197608" cy="2156709"/>
          </a:xfrm>
          <a:prstGeom prst="rect">
            <a:avLst/>
          </a:prstGeom>
        </p:spPr>
      </p:pic>
      <p:pic>
        <p:nvPicPr>
          <p:cNvPr id="24" name="Picture 23" descr="A bedroom with a large mirror&#10;&#10;Description automatically generated with low confidence">
            <a:extLst>
              <a:ext uri="{FF2B5EF4-FFF2-40B4-BE49-F238E27FC236}">
                <a16:creationId xmlns:a16="http://schemas.microsoft.com/office/drawing/2014/main" id="{602471EE-498A-630E-AA9E-FDCAB46C17E7}"/>
              </a:ext>
            </a:extLst>
          </p:cNvPr>
          <p:cNvPicPr>
            <a:picLocks noChangeAspect="1"/>
          </p:cNvPicPr>
          <p:nvPr/>
        </p:nvPicPr>
        <p:blipFill>
          <a:blip r:embed="rId7"/>
          <a:stretch>
            <a:fillRect/>
          </a:stretch>
        </p:blipFill>
        <p:spPr>
          <a:xfrm flipH="1">
            <a:off x="3898918" y="3210571"/>
            <a:ext cx="3173836" cy="2120471"/>
          </a:xfrm>
          <a:prstGeom prst="rect">
            <a:avLst/>
          </a:prstGeom>
        </p:spPr>
      </p:pic>
      <p:pic>
        <p:nvPicPr>
          <p:cNvPr id="30" name="Picture 29" descr="A table and chairs on a deck&#10;&#10;Description automatically generated with medium confidence">
            <a:extLst>
              <a:ext uri="{FF2B5EF4-FFF2-40B4-BE49-F238E27FC236}">
                <a16:creationId xmlns:a16="http://schemas.microsoft.com/office/drawing/2014/main" id="{F9A5F99C-CD31-C44C-296E-187363DF2A09}"/>
              </a:ext>
            </a:extLst>
          </p:cNvPr>
          <p:cNvPicPr>
            <a:picLocks noChangeAspect="1"/>
          </p:cNvPicPr>
          <p:nvPr/>
        </p:nvPicPr>
        <p:blipFill>
          <a:blip r:embed="rId8"/>
          <a:stretch>
            <a:fillRect/>
          </a:stretch>
        </p:blipFill>
        <p:spPr>
          <a:xfrm>
            <a:off x="2249417" y="5490774"/>
            <a:ext cx="3161457" cy="2079960"/>
          </a:xfrm>
          <a:prstGeom prst="rect">
            <a:avLst/>
          </a:prstGeom>
        </p:spPr>
      </p:pic>
      <p:pic>
        <p:nvPicPr>
          <p:cNvPr id="1026" name="Picture 2">
            <a:extLst>
              <a:ext uri="{FF2B5EF4-FFF2-40B4-BE49-F238E27FC236}">
                <a16:creationId xmlns:a16="http://schemas.microsoft.com/office/drawing/2014/main" id="{64F216B4-F9CE-48C5-1069-D636F1238E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25841" y="7657586"/>
            <a:ext cx="2605058" cy="193850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A00CE13-561C-2FCE-B541-9300D9A30A2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8121" y="645042"/>
            <a:ext cx="3226542" cy="236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9895016"/>
          </a:xfrm>
          <a:prstGeom prst="rect">
            <a:avLst/>
          </a:prstGeom>
          <a:noFill/>
        </p:spPr>
        <p:txBody>
          <a:bodyPr wrap="square" rtlCol="0">
            <a:spAutoFit/>
          </a:bodyPr>
          <a:lstStyle/>
          <a:p>
            <a:pPr algn="ctr"/>
            <a:r>
              <a:rPr lang="en-GB" sz="1400" b="1" dirty="0">
                <a:solidFill>
                  <a:srgbClr val="333333"/>
                </a:solidFill>
                <a:latin typeface="Helvetica" panose="020B0604020202020204" pitchFamily="34" charset="0"/>
                <a:ea typeface="Times New Roman" panose="02020603050405020304" pitchFamily="18" charset="0"/>
                <a:cs typeface="Helvetica-Bold"/>
              </a:rPr>
              <a:t>34 Pegasus Court, Salterton Road, Exmouth, EX8 2NN</a:t>
            </a:r>
            <a:endParaRPr lang="en-GB" sz="1400" b="1" dirty="0">
              <a:solidFill>
                <a:srgbClr val="333333"/>
              </a:solidFill>
              <a:effectLst/>
              <a:latin typeface="Helvetica" panose="020B0604020202020204" pitchFamily="34" charset="0"/>
              <a:ea typeface="Times New Roman" panose="02020603050405020304" pitchFamily="18" charset="0"/>
              <a:cs typeface="Helvetica-Bold"/>
            </a:endParaRPr>
          </a:p>
          <a:p>
            <a:pPr algn="ctr"/>
            <a:endParaRPr lang="en-GB" sz="700" dirty="0">
              <a:effectLst/>
              <a:latin typeface="Times New Roman" panose="02020603050405020304" pitchFamily="18" charset="0"/>
              <a:ea typeface="Times New Roman" panose="02020603050405020304" pitchFamily="18" charset="0"/>
            </a:endParaRPr>
          </a:p>
          <a:p>
            <a:r>
              <a:rPr lang="en-GB" sz="1100" dirty="0">
                <a:latin typeface="Helvetica" panose="020B0604020202020204" pitchFamily="34" charset="0"/>
                <a:cs typeface="Helvetica" panose="020B0604020202020204" pitchFamily="34" charset="0"/>
              </a:rPr>
              <a:t>Pegasus Court is a modern retirement development built with quality and elegance immediately evident. The attention to detail in communal areas as well as the apartment itself is worthy of special note. The kitchen is a superb feature of the property being fully equipped, well planned and designed. A clever carousel unit in the kitchen makes the most of the space, while the modern oven, hob, microwave and fridge/freezer are all built in. The taps in the kitchen and the fitted bathroom are easy to operate and hot water is available on demand from the economic heating system. In each room sockets are placed at waist height for greater convenience, and should assistance ever be needed, there are unobtrusive Careline units which can bring immediate response, coupled with the House Manager available from approximately 9am to 5pm, Monday to Friday.</a:t>
            </a:r>
            <a:br>
              <a:rPr lang="en-GB" sz="1100" dirty="0">
                <a:latin typeface="Helvetica" panose="020B0604020202020204" pitchFamily="34" charset="0"/>
                <a:cs typeface="Helvetica" panose="020B0604020202020204" pitchFamily="34" charset="0"/>
              </a:rPr>
            </a:br>
            <a:br>
              <a:rPr lang="en-GB" sz="1100" dirty="0">
                <a:latin typeface="Helvetica" panose="020B0604020202020204" pitchFamily="34" charset="0"/>
                <a:cs typeface="Helvetica" panose="020B0604020202020204" pitchFamily="34" charset="0"/>
              </a:rPr>
            </a:br>
            <a:r>
              <a:rPr lang="en-GB" sz="1100" dirty="0">
                <a:latin typeface="Helvetica" panose="020B0604020202020204" pitchFamily="34" charset="0"/>
                <a:cs typeface="Helvetica" panose="020B0604020202020204" pitchFamily="34" charset="0"/>
              </a:rPr>
              <a:t>The parking area is accessed via electronic gates.</a:t>
            </a:r>
          </a:p>
          <a:p>
            <a:endParaRPr lang="en-GB" sz="1100" dirty="0">
              <a:latin typeface="Helvetica" panose="020B0604020202020204" pitchFamily="34" charset="0"/>
              <a:cs typeface="Helvetica" panose="020B0604020202020204" pitchFamily="34" charset="0"/>
            </a:endParaRPr>
          </a:p>
          <a:p>
            <a:r>
              <a:rPr lang="en-GB" sz="1100" dirty="0">
                <a:latin typeface="Helvetica" panose="020B0604020202020204" pitchFamily="34" charset="0"/>
                <a:cs typeface="Helvetica" panose="020B0604020202020204" pitchFamily="34" charset="0"/>
              </a:rPr>
              <a:t>The communal areas are worthy of special note with a most attractive communal lounge, spacious laundry room, quality visitor suite, library and superb communal gardens. There is an age restriction on the development, and residents must be aged 60 years or over.</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THE ACCOMODATION COMPRISES:</a:t>
            </a:r>
            <a:r>
              <a:rPr lang="en-GB" sz="1100" dirty="0">
                <a:latin typeface="Helvetica" panose="020B0604020202020204" pitchFamily="34" charset="0"/>
                <a:cs typeface="Helvetica" panose="020B0604020202020204" pitchFamily="34" charset="0"/>
              </a:rPr>
              <a:t> Communal entrance door with remote entry system leading to communal areas with lift and staircase to the </a:t>
            </a:r>
            <a:r>
              <a:rPr lang="en-GB" sz="1100" b="1" dirty="0">
                <a:latin typeface="Helvetica" panose="020B0604020202020204" pitchFamily="34" charset="0"/>
                <a:cs typeface="Helvetica" panose="020B0604020202020204" pitchFamily="34" charset="0"/>
              </a:rPr>
              <a:t>FIRST FLOOR</a:t>
            </a:r>
            <a:r>
              <a:rPr lang="en-GB" sz="1100" dirty="0">
                <a:latin typeface="Helvetica" panose="020B0604020202020204" pitchFamily="34" charset="0"/>
                <a:cs typeface="Helvetica" panose="020B0604020202020204" pitchFamily="34" charset="0"/>
              </a:rPr>
              <a:t>. Own private front door with spy hole and letter box opening to:</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RECEPTION HALL:</a:t>
            </a:r>
            <a:r>
              <a:rPr lang="en-GB" sz="1100" dirty="0">
                <a:latin typeface="Helvetica" panose="020B0604020202020204" pitchFamily="34" charset="0"/>
                <a:cs typeface="Helvetica" panose="020B0604020202020204" pitchFamily="34" charset="0"/>
              </a:rPr>
              <a:t> A good size entrance to the property with remote entry system and alarm pull cord; coats cupboard with coat rack and shelving; cupboard housing water tank with slatted shelving over; built-in storage cupboard with light connected and housing the electric consumer unit and electric meter with shelf; further built-in shelved storage cupboard with light connected; coved ceiling; mains smoke detector; electric wall heater.</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LOUNGE/DINING ROOM:</a:t>
            </a:r>
            <a:r>
              <a:rPr lang="en-GB" sz="1100" dirty="0">
                <a:latin typeface="Helvetica" panose="020B0604020202020204" pitchFamily="34" charset="0"/>
                <a:cs typeface="Helvetica" panose="020B0604020202020204" pitchFamily="34" charset="0"/>
              </a:rPr>
              <a:t> 5.89m x 3.18m (19'4" x 10'5") A bright and spacious room with uPVC double glazed window to front elevation; further uPVC double glazed window with patterned glass; electric coal effect fire standing in attractive fire surround; television point; telephone point; two wall light points; two wall mounted electric heaters; glazed panelled door opening to:</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KITCHEN:</a:t>
            </a:r>
            <a:r>
              <a:rPr lang="en-GB" sz="1100" dirty="0">
                <a:latin typeface="Helvetica" panose="020B0604020202020204" pitchFamily="34" charset="0"/>
                <a:cs typeface="Helvetica" panose="020B0604020202020204" pitchFamily="34" charset="0"/>
              </a:rPr>
              <a:t> 2.31m x 1.93m (7'7" x 6'4") Fitted with a range of patterned work top surfaces with inset stainless single drainer sink unit with mixer tap over; range cupboards, drawer units, integrated fridge and freezer and built-in oven beneath work top surfaces; matching range of wall units at eye-level; inset four ring halogen hob with extractor hood over; tiled surrounds; coved ceiling; uPVC double glazed window with patterned glass to side elevation.</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ONE:</a:t>
            </a:r>
            <a:r>
              <a:rPr lang="en-GB" sz="1100" dirty="0">
                <a:latin typeface="Helvetica" panose="020B0604020202020204" pitchFamily="34" charset="0"/>
                <a:cs typeface="Helvetica" panose="020B0604020202020204" pitchFamily="34" charset="0"/>
              </a:rPr>
              <a:t> 4.24m x 2.77m (13'11" x 9'1") uPVC double glazed window to front elevation; electric wall heater; built-in wardrobe with clothes rail and shelving; coved ceiling.</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BEDROOM TWO:</a:t>
            </a:r>
            <a:r>
              <a:rPr lang="en-GB" sz="1100" dirty="0">
                <a:latin typeface="Helvetica" panose="020B0604020202020204" pitchFamily="34" charset="0"/>
                <a:cs typeface="Helvetica" panose="020B0604020202020204" pitchFamily="34" charset="0"/>
              </a:rPr>
              <a:t> 4.7m x 2.64m (15'5" x 8'8") reducing to 4' 2" (1.27m) in the doorway recess. uPVC double glazed window to front elevation; electric wall heater; coved ceiling.</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BATHROOM/WC:</a:t>
            </a:r>
            <a:r>
              <a:rPr lang="en-GB" sz="1100" dirty="0">
                <a:latin typeface="Helvetica" panose="020B0604020202020204" pitchFamily="34" charset="0"/>
                <a:cs typeface="Helvetica" panose="020B0604020202020204" pitchFamily="34" charset="0"/>
              </a:rPr>
              <a:t> Comprising bath with hand grips, shower attachment, shower curtain and rail; wash hand basin with display surface to either side with cupboards beneath and fitted mirror with display lighting over with matching cupboards to either side; WC with push button flush and display surface over; tiled shower cubicle with shower unit, shower tray, shower splash screen and shower splash screen door; fully tiled walls; heated towel rail; emergency care-line cord; coved ceiling and ceiling extractor fan.</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OUTSIDE:</a:t>
            </a:r>
            <a:r>
              <a:rPr lang="en-GB" sz="1100" dirty="0">
                <a:latin typeface="Helvetica" panose="020B0604020202020204" pitchFamily="34" charset="0"/>
                <a:cs typeface="Helvetica" panose="020B0604020202020204" pitchFamily="34" charset="0"/>
              </a:rPr>
              <a:t> The property benefits from attractive communal gardens to the rear of the development comprising of seating areas, attractive lawned gardens with colourful flowers and shrubs and patio sun terrace.</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endParaRPr lang="en-US" sz="1100" dirty="0">
              <a:latin typeface="Helvetica" pitchFamily="2" charset="0"/>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2123658"/>
          </a:xfrm>
          <a:prstGeom prst="rect">
            <a:avLst/>
          </a:prstGeom>
          <a:noFill/>
        </p:spPr>
        <p:txBody>
          <a:bodyPr wrap="square" rtlCol="0">
            <a:spAutoFit/>
          </a:bodyPr>
          <a:lstStyle/>
          <a:p>
            <a:r>
              <a:rPr lang="en-GB" sz="1100" b="1" dirty="0">
                <a:latin typeface="Helvetica" panose="020B0604020202020204" pitchFamily="34" charset="0"/>
                <a:cs typeface="Helvetica" panose="020B0604020202020204" pitchFamily="34" charset="0"/>
              </a:rPr>
              <a:t>COMMUNAL FACILITIES:</a:t>
            </a:r>
            <a:r>
              <a:rPr lang="en-GB" sz="1100" dirty="0">
                <a:latin typeface="Helvetica" panose="020B0604020202020204" pitchFamily="34" charset="0"/>
                <a:cs typeface="Helvetica" panose="020B0604020202020204" pitchFamily="34" charset="0"/>
              </a:rPr>
              <a:t> There is a spacious residents lounge with kitchenette and library area. A secured parking area with space subject to availability.</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TENURE AND OUTGOINGS:</a:t>
            </a:r>
            <a:r>
              <a:rPr lang="en-GB" sz="1100" dirty="0">
                <a:latin typeface="Helvetica" panose="020B0604020202020204" pitchFamily="34" charset="0"/>
                <a:cs typeface="Helvetica" panose="020B0604020202020204" pitchFamily="34" charset="0"/>
              </a:rPr>
              <a:t> We understand that the property is held on a 125 year lease from 1st August 2008. Service charges to be confirmed.</a:t>
            </a:r>
            <a:br>
              <a:rPr lang="en-GB" sz="1100" dirty="0">
                <a:latin typeface="Helvetica" panose="020B0604020202020204" pitchFamily="34" charset="0"/>
                <a:cs typeface="Helvetica" panose="020B0604020202020204" pitchFamily="34" charset="0"/>
              </a:rPr>
            </a:br>
            <a:endParaRPr lang="en-GB" sz="1100" dirty="0">
              <a:latin typeface="Helvetica" panose="020B0604020202020204" pitchFamily="34" charset="0"/>
              <a:cs typeface="Helvetica" panose="020B0604020202020204" pitchFamily="34" charset="0"/>
            </a:endParaRPr>
          </a:p>
          <a:p>
            <a:r>
              <a:rPr lang="en-GB" sz="1100" b="1" dirty="0">
                <a:latin typeface="Helvetica" panose="020B0604020202020204" pitchFamily="34" charset="0"/>
                <a:cs typeface="Helvetica" panose="020B0604020202020204" pitchFamily="34" charset="0"/>
              </a:rPr>
              <a:t>MORTGAGE ASSISTANCE: </a:t>
            </a:r>
            <a:r>
              <a:rPr lang="en-GB" sz="1100" dirty="0">
                <a:latin typeface="Helvetica" panose="020B0604020202020204" pitchFamily="34" charset="0"/>
                <a:cs typeface="Helvetica" panose="020B0604020202020204" pitchFamily="34" charset="0"/>
              </a:rPr>
              <a:t>We are pleased to recommend Meredith Morgan Taylor, who would be pleased to help irrelevant of which estate agent you finally buy through. For a free initial, no obligation chat please contact us on 01395 264111 to arrange an appointment.</a:t>
            </a:r>
            <a:br>
              <a:rPr lang="en-GB" sz="1100" dirty="0">
                <a:solidFill>
                  <a:srgbClr val="333333"/>
                </a:solidFill>
                <a:effectLst/>
                <a:latin typeface="Helvetica" panose="020B0604020202020204" pitchFamily="34" charset="0"/>
                <a:ea typeface="Times New Roman" panose="02020603050405020304" pitchFamily="18" charset="0"/>
                <a:cs typeface="Helvetica" panose="020B0604020202020204" pitchFamily="34" charset="0"/>
              </a:rPr>
            </a:br>
            <a:endParaRPr lang="en-GB" sz="1100" dirty="0">
              <a:effectLst/>
              <a:latin typeface="Helvetica" panose="020B0604020202020204" pitchFamily="34" charset="0"/>
              <a:ea typeface="Times New Roman" panose="02020603050405020304" pitchFamily="18" charset="0"/>
              <a:cs typeface="Helvetica" panose="020B0604020202020204" pitchFamily="34" charset="0"/>
            </a:endParaRPr>
          </a:p>
          <a:p>
            <a:endParaRPr lang="en-GB" sz="1100" b="1" dirty="0">
              <a:effectLst/>
              <a:latin typeface="Helvetica" panose="020B0604020202020204" pitchFamily="34" charset="0"/>
              <a:ea typeface="Times New Roman" panose="02020603050405020304" pitchFamily="18" charset="0"/>
              <a:cs typeface="Helvetica" panose="020B0604020202020204" pitchFamily="34" charset="0"/>
            </a:endParaRPr>
          </a:p>
          <a:p>
            <a:pPr algn="ctr"/>
            <a:r>
              <a:rPr lang="en-GB" sz="1100" b="1" dirty="0">
                <a:effectLst/>
                <a:latin typeface="Helvetica" panose="020B0604020202020204" pitchFamily="34" charset="0"/>
                <a:ea typeface="Times New Roman" panose="02020603050405020304" pitchFamily="18" charset="0"/>
                <a:cs typeface="Helvetica" panose="020B0604020202020204" pitchFamily="34" charset="0"/>
              </a:rPr>
              <a:t> FLOOR PLAN:</a:t>
            </a:r>
            <a:r>
              <a:rPr lang="en-GB" sz="1100" dirty="0">
                <a:effectLst/>
                <a:latin typeface="Helvetica" panose="020B0604020202020204" pitchFamily="34" charset="0"/>
                <a:ea typeface="Times New Roman" panose="02020603050405020304" pitchFamily="18" charset="0"/>
                <a:cs typeface="Helvetica" panose="020B0604020202020204" pitchFamily="34" charset="0"/>
              </a:rPr>
              <a:t> </a:t>
            </a:r>
          </a:p>
        </p:txBody>
      </p:sp>
      <p:pic>
        <p:nvPicPr>
          <p:cNvPr id="7" name="Picture 6" descr="Diagram, engineering drawing&#10;&#10;Description automatically generated">
            <a:extLst>
              <a:ext uri="{FF2B5EF4-FFF2-40B4-BE49-F238E27FC236}">
                <a16:creationId xmlns:a16="http://schemas.microsoft.com/office/drawing/2014/main" id="{D2C85ACC-7E92-DC24-7345-5AAB433FE022}"/>
              </a:ext>
            </a:extLst>
          </p:cNvPr>
          <p:cNvPicPr>
            <a:picLocks noChangeAspect="1"/>
          </p:cNvPicPr>
          <p:nvPr/>
        </p:nvPicPr>
        <p:blipFill>
          <a:blip r:embed="rId2"/>
          <a:stretch>
            <a:fillRect/>
          </a:stretch>
        </p:blipFill>
        <p:spPr>
          <a:xfrm>
            <a:off x="8604341" y="3062176"/>
            <a:ext cx="5463633" cy="6120437"/>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1092</Words>
  <Application>Microsoft Office PowerPoint</Application>
  <PresentationFormat>Custom</PresentationFormat>
  <Paragraphs>35</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Aimee Welch</cp:lastModifiedBy>
  <cp:revision>18</cp:revision>
  <cp:lastPrinted>2023-08-18T11:27:52Z</cp:lastPrinted>
  <dcterms:created xsi:type="dcterms:W3CDTF">2023-03-19T13:39:10Z</dcterms:created>
  <dcterms:modified xsi:type="dcterms:W3CDTF">2024-06-14T12:59:01Z</dcterms:modified>
</cp:coreProperties>
</file>